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7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D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08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74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8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74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36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79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164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4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5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97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9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434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09D46-F138-4F28-A5C2-BDAD0C699B98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1A7C5-1DF8-4D3D-8083-9B5B2231D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80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232111"/>
              </p:ext>
            </p:extLst>
          </p:nvPr>
        </p:nvGraphicFramePr>
        <p:xfrm>
          <a:off x="556953" y="443312"/>
          <a:ext cx="8104908" cy="5436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4908">
                  <a:extLst>
                    <a:ext uri="{9D8B030D-6E8A-4147-A177-3AD203B41FA5}">
                      <a16:colId xmlns:a16="http://schemas.microsoft.com/office/drawing/2014/main" xmlns="" val="3456213255"/>
                    </a:ext>
                  </a:extLst>
                </a:gridCol>
              </a:tblGrid>
              <a:tr h="5436524">
                <a:tc>
                  <a:txBody>
                    <a:bodyPr/>
                    <a:lstStyle/>
                    <a:p>
                      <a:pPr algn="ctr"/>
                      <a:endParaRPr lang="ru-RU" sz="36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endParaRPr lang="ru-RU" sz="36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endParaRPr lang="ru-RU" sz="36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endParaRPr lang="ru-RU" sz="36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s-ES" sz="6000" b="1" baseline="0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TENER – </a:t>
                      </a:r>
                      <a:r>
                        <a:rPr lang="ru-RU" sz="6000" b="1" baseline="0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иметь</a:t>
                      </a:r>
                      <a:endParaRPr lang="ru-RU" sz="6000" b="1" dirty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63448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67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484515"/>
              </p:ext>
            </p:extLst>
          </p:nvPr>
        </p:nvGraphicFramePr>
        <p:xfrm>
          <a:off x="556953" y="443312"/>
          <a:ext cx="8104908" cy="6012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2454">
                  <a:extLst>
                    <a:ext uri="{9D8B030D-6E8A-4147-A177-3AD203B41FA5}">
                      <a16:colId xmlns:a16="http://schemas.microsoft.com/office/drawing/2014/main" xmlns="" val="3456213255"/>
                    </a:ext>
                  </a:extLst>
                </a:gridCol>
                <a:gridCol w="4052454">
                  <a:extLst>
                    <a:ext uri="{9D8B030D-6E8A-4147-A177-3AD203B41FA5}">
                      <a16:colId xmlns:a16="http://schemas.microsoft.com/office/drawing/2014/main" xmlns="" val="3568084764"/>
                    </a:ext>
                  </a:extLst>
                </a:gridCol>
              </a:tblGrid>
              <a:tr h="1540736">
                <a:tc>
                  <a:txBody>
                    <a:bodyPr/>
                    <a:lstStyle/>
                    <a:p>
                      <a:pPr algn="ctr"/>
                      <a:endParaRPr lang="es-ES" sz="38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s-ES" sz="3800" b="1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Yo </a:t>
                      </a:r>
                      <a:r>
                        <a:rPr lang="en-US" sz="3800" b="1" dirty="0" err="1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tengo</a:t>
                      </a:r>
                      <a:endParaRPr lang="es-ES" sz="38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endParaRPr lang="ru-RU" sz="3800" b="1" dirty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38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s-ES" sz="3800" b="1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Nosotros,</a:t>
                      </a:r>
                      <a:r>
                        <a:rPr lang="es-ES" sz="3800" b="1" baseline="0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 nosotras</a:t>
                      </a:r>
                      <a:r>
                        <a:rPr lang="es-ES" sz="3800" b="1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 tenemos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63448248"/>
                  </a:ext>
                </a:extLst>
              </a:tr>
              <a:tr h="1540736">
                <a:tc>
                  <a:txBody>
                    <a:bodyPr/>
                    <a:lstStyle/>
                    <a:p>
                      <a:pPr algn="ctr"/>
                      <a:endParaRPr lang="es-ES" sz="38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s-ES" sz="3800" b="1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Tú tienes</a:t>
                      </a:r>
                      <a:endParaRPr lang="ru-RU" sz="3800" b="1" dirty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38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s-ES" sz="3800" b="1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Vosotros, vosotras tenéis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79680615"/>
                  </a:ext>
                </a:extLst>
              </a:tr>
              <a:tr h="2355052">
                <a:tc>
                  <a:txBody>
                    <a:bodyPr/>
                    <a:lstStyle/>
                    <a:p>
                      <a:pPr algn="ctr"/>
                      <a:endParaRPr lang="es-ES" sz="38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s-ES" sz="3800" b="1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El, ella, usted </a:t>
                      </a:r>
                    </a:p>
                    <a:p>
                      <a:pPr algn="ctr"/>
                      <a:r>
                        <a:rPr lang="es-ES" sz="3800" b="1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tiene</a:t>
                      </a:r>
                      <a:endParaRPr lang="ru-RU" sz="3800" b="1" dirty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3800" b="1" dirty="0" smtClean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s-ES" sz="3800" b="1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Ellos, ellas,</a:t>
                      </a:r>
                      <a:r>
                        <a:rPr lang="es-ES" sz="3800" b="1" baseline="0" dirty="0" smtClean="0">
                          <a:solidFill>
                            <a:srgbClr val="C00000"/>
                          </a:solidFill>
                          <a:latin typeface="Corbel" panose="020B0503020204020204" pitchFamily="34" charset="0"/>
                        </a:rPr>
                        <a:t> ustedes tienen</a:t>
                      </a:r>
                      <a:endParaRPr lang="ru-RU" sz="3800" b="1" dirty="0">
                        <a:solidFill>
                          <a:srgbClr val="C00000"/>
                        </a:solidFill>
                        <a:latin typeface="Corbel" panose="020B05030202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7076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09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530337"/>
              </p:ext>
            </p:extLst>
          </p:nvPr>
        </p:nvGraphicFramePr>
        <p:xfrm>
          <a:off x="810491" y="1122363"/>
          <a:ext cx="7772400" cy="3934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xmlns="" val="3456213255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xmlns="" val="3568084764"/>
                    </a:ext>
                  </a:extLst>
                </a:gridCol>
              </a:tblGrid>
              <a:tr h="958796">
                <a:tc>
                  <a:txBody>
                    <a:bodyPr/>
                    <a:lstStyle/>
                    <a:p>
                      <a:pPr algn="ctr"/>
                      <a:r>
                        <a:rPr lang="es-ES" sz="7500" b="1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tengo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500" b="1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tenemos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63448248"/>
                  </a:ext>
                </a:extLst>
              </a:tr>
              <a:tr h="958796">
                <a:tc>
                  <a:txBody>
                    <a:bodyPr/>
                    <a:lstStyle/>
                    <a:p>
                      <a:pPr algn="ctr"/>
                      <a:r>
                        <a:rPr lang="es-ES" sz="7500" b="1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tienes</a:t>
                      </a:r>
                      <a:endParaRPr lang="ru-RU" sz="7500" b="1" dirty="0">
                        <a:ln>
                          <a:noFill/>
                        </a:ln>
                        <a:solidFill>
                          <a:srgbClr val="C00000">
                            <a:alpha val="91000"/>
                          </a:srgbClr>
                        </a:solidFill>
                        <a:latin typeface="Corbel" panose="020B0503020204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500" b="1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tenéis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79680615"/>
                  </a:ext>
                </a:extLst>
              </a:tr>
              <a:tr h="1465542">
                <a:tc>
                  <a:txBody>
                    <a:bodyPr/>
                    <a:lstStyle/>
                    <a:p>
                      <a:pPr algn="ctr"/>
                      <a:r>
                        <a:rPr lang="es-ES" sz="7500" b="1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 tiene</a:t>
                      </a:r>
                      <a:endParaRPr lang="ru-RU" sz="7500" b="1" dirty="0">
                        <a:ln>
                          <a:noFill/>
                        </a:ln>
                        <a:solidFill>
                          <a:srgbClr val="C00000">
                            <a:alpha val="91000"/>
                          </a:srgbClr>
                        </a:solidFill>
                        <a:latin typeface="Corbel" panose="020B0503020204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500" b="1" baseline="0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tienen</a:t>
                      </a:r>
                      <a:endParaRPr lang="ru-RU" sz="7500" b="1" dirty="0">
                        <a:ln>
                          <a:noFill/>
                        </a:ln>
                        <a:solidFill>
                          <a:srgbClr val="C00000">
                            <a:alpha val="91000"/>
                          </a:srgbClr>
                        </a:solidFill>
                        <a:latin typeface="Corbel" panose="020B0503020204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7076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16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122493"/>
              </p:ext>
            </p:extLst>
          </p:nvPr>
        </p:nvGraphicFramePr>
        <p:xfrm>
          <a:off x="810491" y="1122363"/>
          <a:ext cx="7772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00">
                  <a:extLst>
                    <a:ext uri="{9D8B030D-6E8A-4147-A177-3AD203B41FA5}">
                      <a16:colId xmlns:a16="http://schemas.microsoft.com/office/drawing/2014/main" xmlns="" val="3456213255"/>
                    </a:ext>
                  </a:extLst>
                </a:gridCol>
              </a:tblGrid>
              <a:tr h="3383134">
                <a:tc>
                  <a:txBody>
                    <a:bodyPr/>
                    <a:lstStyle/>
                    <a:p>
                      <a:pPr algn="ctr"/>
                      <a:r>
                        <a:rPr lang="es-ES" sz="5400" b="1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ten</a:t>
                      </a:r>
                      <a:r>
                        <a:rPr lang="es-ES" sz="5400" b="1" dirty="0" smtClean="0">
                          <a:ln>
                            <a:noFill/>
                          </a:ln>
                          <a:solidFill>
                            <a:schemeClr val="accent6">
                              <a:lumMod val="60000"/>
                              <a:lumOff val="40000"/>
                              <a:alpha val="91000"/>
                            </a:schemeClr>
                          </a:solidFill>
                          <a:latin typeface="Corbel" panose="020B0503020204020204" pitchFamily="34" charset="0"/>
                        </a:rPr>
                        <a:t>go</a:t>
                      </a:r>
                    </a:p>
                    <a:p>
                      <a:pPr algn="ctr"/>
                      <a:r>
                        <a:rPr lang="es-ES" sz="5400" b="1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</a:t>
                      </a:r>
                      <a:r>
                        <a:rPr lang="es-ES" sz="5400" b="1" dirty="0" smtClean="0">
                          <a:ln>
                            <a:noFill/>
                          </a:ln>
                          <a:solidFill>
                            <a:srgbClr val="75DBFF"/>
                          </a:solidFill>
                          <a:latin typeface="Corbel" panose="020B0503020204020204" pitchFamily="34" charset="0"/>
                        </a:rPr>
                        <a:t>ie</a:t>
                      </a:r>
                      <a:r>
                        <a:rPr lang="es-ES" sz="5400" b="1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nes</a:t>
                      </a:r>
                      <a:endParaRPr lang="ru-RU" sz="5400" b="1" dirty="0" smtClean="0">
                        <a:ln>
                          <a:noFill/>
                        </a:ln>
                        <a:solidFill>
                          <a:srgbClr val="C00000">
                            <a:alpha val="91000"/>
                          </a:srgbClr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n-US" sz="5400" b="1" dirty="0" err="1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</a:t>
                      </a:r>
                      <a:r>
                        <a:rPr lang="en-US" sz="5400" b="1" dirty="0" err="1" smtClean="0">
                          <a:ln>
                            <a:noFill/>
                          </a:ln>
                          <a:solidFill>
                            <a:srgbClr val="75DBFF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ie</a:t>
                      </a:r>
                      <a:r>
                        <a:rPr lang="en-US" sz="5400" b="1" dirty="0" err="1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ne</a:t>
                      </a:r>
                      <a:endParaRPr lang="en-US" sz="5400" b="1" dirty="0" smtClean="0">
                        <a:ln>
                          <a:noFill/>
                        </a:ln>
                        <a:solidFill>
                          <a:srgbClr val="C00000">
                            <a:alpha val="91000"/>
                          </a:srgbClr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n-US" sz="5400" b="1" dirty="0" err="1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tenemos</a:t>
                      </a:r>
                      <a:endParaRPr lang="ru-RU" sz="5400" b="1" dirty="0">
                        <a:ln>
                          <a:noFill/>
                        </a:ln>
                        <a:solidFill>
                          <a:srgbClr val="C00000">
                            <a:alpha val="91000"/>
                          </a:srgbClr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s-ES" sz="5400" b="1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tenéis</a:t>
                      </a:r>
                      <a:endParaRPr lang="ru-RU" sz="5400" b="1" dirty="0">
                        <a:ln>
                          <a:noFill/>
                        </a:ln>
                        <a:solidFill>
                          <a:srgbClr val="C00000">
                            <a:alpha val="91000"/>
                          </a:srgbClr>
                        </a:solidFill>
                        <a:latin typeface="Corbel" panose="020B0503020204020204" pitchFamily="34" charset="0"/>
                      </a:endParaRPr>
                    </a:p>
                    <a:p>
                      <a:pPr algn="ctr"/>
                      <a:r>
                        <a:rPr lang="es-ES" sz="5400" b="1" baseline="0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t</a:t>
                      </a:r>
                      <a:r>
                        <a:rPr lang="es-ES" sz="5400" b="1" baseline="0" dirty="0" smtClean="0">
                          <a:ln>
                            <a:noFill/>
                          </a:ln>
                          <a:solidFill>
                            <a:srgbClr val="75DBFF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ie</a:t>
                      </a:r>
                      <a:r>
                        <a:rPr lang="es-ES" sz="5400" b="1" baseline="0" dirty="0" smtClean="0">
                          <a:ln>
                            <a:noFill/>
                          </a:ln>
                          <a:solidFill>
                            <a:srgbClr val="C00000">
                              <a:alpha val="91000"/>
                            </a:srgbClr>
                          </a:solidFill>
                          <a:latin typeface="Corbel" panose="020B0503020204020204" pitchFamily="34" charset="0"/>
                        </a:rPr>
                        <a:t>nen</a:t>
                      </a:r>
                      <a:endParaRPr lang="ru-RU" sz="5400" b="1" dirty="0">
                        <a:ln>
                          <a:noFill/>
                        </a:ln>
                        <a:solidFill>
                          <a:srgbClr val="C00000">
                            <a:alpha val="91000"/>
                          </a:srgbClr>
                        </a:solidFill>
                        <a:latin typeface="Corbel" panose="020B0503020204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63448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421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62792" y="1037485"/>
            <a:ext cx="7090755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646360"/>
              </a:solidFill>
            </a:endParaRPr>
          </a:p>
          <a:p>
            <a:r>
              <a:rPr lang="en-US" sz="2900" b="1" dirty="0" err="1" smtClean="0">
                <a:solidFill>
                  <a:srgbClr val="7030A0"/>
                </a:solidFill>
              </a:rPr>
              <a:t>Tengo</a:t>
            </a:r>
            <a:r>
              <a:rPr lang="en-US" sz="2900" b="1" dirty="0" smtClean="0">
                <a:solidFill>
                  <a:srgbClr val="7030A0"/>
                </a:solidFill>
              </a:rPr>
              <a:t> </a:t>
            </a:r>
            <a:r>
              <a:rPr lang="en-US" sz="2900" b="1" dirty="0">
                <a:solidFill>
                  <a:srgbClr val="7030A0"/>
                </a:solidFill>
              </a:rPr>
              <a:t>un </a:t>
            </a:r>
            <a:r>
              <a:rPr lang="en-US" sz="2900" b="1" dirty="0" err="1" smtClean="0">
                <a:solidFill>
                  <a:srgbClr val="7030A0"/>
                </a:solidFill>
              </a:rPr>
              <a:t>hijo</a:t>
            </a:r>
            <a:r>
              <a:rPr lang="en-US" sz="2900" b="1" dirty="0" smtClean="0">
                <a:solidFill>
                  <a:srgbClr val="7030A0"/>
                </a:solidFill>
              </a:rPr>
              <a:t> </a:t>
            </a:r>
            <a:r>
              <a:rPr lang="en-US" sz="2900" b="1" dirty="0">
                <a:solidFill>
                  <a:srgbClr val="7030A0"/>
                </a:solidFill>
              </a:rPr>
              <a:t>– </a:t>
            </a:r>
            <a:r>
              <a:rPr lang="ru-RU" sz="2900" b="1" dirty="0">
                <a:solidFill>
                  <a:srgbClr val="7030A0"/>
                </a:solidFill>
              </a:rPr>
              <a:t>У меня есть </a:t>
            </a:r>
            <a:r>
              <a:rPr lang="ru-RU" sz="2900" b="1" dirty="0" smtClean="0">
                <a:solidFill>
                  <a:srgbClr val="7030A0"/>
                </a:solidFill>
              </a:rPr>
              <a:t>сын</a:t>
            </a:r>
          </a:p>
          <a:p>
            <a:r>
              <a:rPr lang="en-US" sz="2900" b="1" dirty="0" err="1" smtClean="0">
                <a:solidFill>
                  <a:srgbClr val="7030A0"/>
                </a:solidFill>
              </a:rPr>
              <a:t>Tengo</a:t>
            </a:r>
            <a:r>
              <a:rPr lang="en-US" sz="2900" b="1" dirty="0" smtClean="0">
                <a:solidFill>
                  <a:srgbClr val="7030A0"/>
                </a:solidFill>
              </a:rPr>
              <a:t> </a:t>
            </a:r>
            <a:r>
              <a:rPr lang="en-US" sz="2900" b="1" dirty="0" err="1" smtClean="0">
                <a:solidFill>
                  <a:srgbClr val="7030A0"/>
                </a:solidFill>
              </a:rPr>
              <a:t>una</a:t>
            </a:r>
            <a:r>
              <a:rPr lang="en-US" sz="2900" b="1" dirty="0" smtClean="0">
                <a:solidFill>
                  <a:srgbClr val="7030A0"/>
                </a:solidFill>
              </a:rPr>
              <a:t> casa – </a:t>
            </a:r>
            <a:r>
              <a:rPr lang="ru-RU" sz="2900" b="1" dirty="0" smtClean="0">
                <a:solidFill>
                  <a:srgbClr val="7030A0"/>
                </a:solidFill>
              </a:rPr>
              <a:t>У меня есть дом</a:t>
            </a:r>
            <a:endParaRPr lang="en-US" sz="2900" b="1" dirty="0" smtClean="0">
              <a:solidFill>
                <a:srgbClr val="7030A0"/>
              </a:solidFill>
            </a:endParaRPr>
          </a:p>
          <a:p>
            <a:r>
              <a:rPr lang="en-US" sz="2900" b="1" dirty="0" err="1" smtClean="0">
                <a:solidFill>
                  <a:srgbClr val="7030A0"/>
                </a:solidFill>
              </a:rPr>
              <a:t>Tengo</a:t>
            </a:r>
            <a:r>
              <a:rPr lang="en-US" sz="2900" b="1" dirty="0" smtClean="0">
                <a:solidFill>
                  <a:srgbClr val="7030A0"/>
                </a:solidFill>
              </a:rPr>
              <a:t> un </a:t>
            </a:r>
            <a:r>
              <a:rPr lang="en-US" sz="2900" b="1" dirty="0" err="1" smtClean="0">
                <a:solidFill>
                  <a:srgbClr val="7030A0"/>
                </a:solidFill>
              </a:rPr>
              <a:t>coche</a:t>
            </a:r>
            <a:r>
              <a:rPr lang="ru-RU" sz="2900" b="1" dirty="0">
                <a:solidFill>
                  <a:srgbClr val="7030A0"/>
                </a:solidFill>
              </a:rPr>
              <a:t> </a:t>
            </a:r>
            <a:r>
              <a:rPr lang="ru-RU" sz="2900" b="1" dirty="0" smtClean="0">
                <a:solidFill>
                  <a:srgbClr val="7030A0"/>
                </a:solidFill>
              </a:rPr>
              <a:t>– У меня есть машина</a:t>
            </a:r>
            <a:endParaRPr lang="en-US" sz="2900" b="1" dirty="0" smtClean="0">
              <a:solidFill>
                <a:srgbClr val="7030A0"/>
              </a:solidFill>
            </a:endParaRPr>
          </a:p>
          <a:p>
            <a:endParaRPr lang="en-US" sz="2900" b="1" dirty="0">
              <a:solidFill>
                <a:srgbClr val="7030A0"/>
              </a:solidFill>
            </a:endParaRPr>
          </a:p>
          <a:p>
            <a:r>
              <a:rPr lang="ru-RU" sz="2900" b="1" dirty="0" smtClean="0">
                <a:solidFill>
                  <a:srgbClr val="7030A0"/>
                </a:solidFill>
              </a:rPr>
              <a:t>Но</a:t>
            </a:r>
            <a:r>
              <a:rPr lang="en-US" sz="2900" b="1" dirty="0" smtClean="0">
                <a:solidFill>
                  <a:srgbClr val="7030A0"/>
                </a:solidFill>
              </a:rPr>
              <a:t>! </a:t>
            </a:r>
          </a:p>
          <a:p>
            <a:r>
              <a:rPr lang="en-US" sz="2900" b="1" dirty="0" smtClean="0">
                <a:solidFill>
                  <a:srgbClr val="7030A0"/>
                </a:solidFill>
              </a:rPr>
              <a:t>No </a:t>
            </a:r>
            <a:r>
              <a:rPr lang="en-US" sz="2900" b="1" dirty="0" err="1" smtClean="0">
                <a:solidFill>
                  <a:srgbClr val="7030A0"/>
                </a:solidFill>
              </a:rPr>
              <a:t>tengo</a:t>
            </a:r>
            <a:r>
              <a:rPr lang="en-US" sz="2900" b="1" dirty="0" smtClean="0">
                <a:solidFill>
                  <a:srgbClr val="7030A0"/>
                </a:solidFill>
              </a:rPr>
              <a:t> </a:t>
            </a:r>
            <a:r>
              <a:rPr lang="en-US" sz="2900" b="1" dirty="0" err="1" smtClean="0">
                <a:solidFill>
                  <a:srgbClr val="7030A0"/>
                </a:solidFill>
              </a:rPr>
              <a:t>coche</a:t>
            </a:r>
            <a:r>
              <a:rPr lang="en-US" sz="2900" b="1" dirty="0" smtClean="0">
                <a:solidFill>
                  <a:srgbClr val="7030A0"/>
                </a:solidFill>
              </a:rPr>
              <a:t> – </a:t>
            </a:r>
            <a:r>
              <a:rPr lang="ru-RU" sz="2900" b="1" dirty="0" smtClean="0">
                <a:solidFill>
                  <a:srgbClr val="7030A0"/>
                </a:solidFill>
              </a:rPr>
              <a:t>У меня нет машины </a:t>
            </a:r>
            <a:endParaRPr lang="en-US" sz="2900" b="1" dirty="0" smtClean="0">
              <a:solidFill>
                <a:srgbClr val="7030A0"/>
              </a:solidFill>
            </a:endParaRPr>
          </a:p>
          <a:p>
            <a:r>
              <a:rPr lang="en-US" sz="2900" b="1" dirty="0" smtClean="0">
                <a:solidFill>
                  <a:srgbClr val="7030A0"/>
                </a:solidFill>
              </a:rPr>
              <a:t>No </a:t>
            </a:r>
            <a:r>
              <a:rPr lang="en-US" sz="2900" b="1" dirty="0" err="1">
                <a:solidFill>
                  <a:srgbClr val="7030A0"/>
                </a:solidFill>
              </a:rPr>
              <a:t>tengo</a:t>
            </a:r>
            <a:r>
              <a:rPr lang="en-US" sz="2900" b="1" dirty="0">
                <a:solidFill>
                  <a:srgbClr val="7030A0"/>
                </a:solidFill>
              </a:rPr>
              <a:t> </a:t>
            </a:r>
            <a:r>
              <a:rPr lang="en-US" sz="2900" b="1" dirty="0" err="1" smtClean="0">
                <a:solidFill>
                  <a:srgbClr val="7030A0"/>
                </a:solidFill>
              </a:rPr>
              <a:t>problemas</a:t>
            </a:r>
            <a:r>
              <a:rPr lang="ru-RU" sz="2900" b="1" dirty="0" smtClean="0">
                <a:solidFill>
                  <a:srgbClr val="7030A0"/>
                </a:solidFill>
              </a:rPr>
              <a:t> – У меня нет проблем</a:t>
            </a:r>
          </a:p>
          <a:p>
            <a:endParaRPr lang="en-US" sz="2900" b="1" dirty="0">
              <a:solidFill>
                <a:srgbClr val="7030A0"/>
              </a:solidFill>
            </a:endParaRPr>
          </a:p>
          <a:p>
            <a:r>
              <a:rPr lang="en-US" sz="2900" b="1" dirty="0">
                <a:solidFill>
                  <a:srgbClr val="7030A0"/>
                </a:solidFill>
              </a:rPr>
              <a:t>¿</a:t>
            </a:r>
            <a:r>
              <a:rPr lang="en-US" sz="2900" b="1" dirty="0" err="1">
                <a:solidFill>
                  <a:srgbClr val="7030A0"/>
                </a:solidFill>
              </a:rPr>
              <a:t>Tienes</a:t>
            </a:r>
            <a:r>
              <a:rPr lang="en-US" sz="2900" b="1" dirty="0">
                <a:solidFill>
                  <a:srgbClr val="7030A0"/>
                </a:solidFill>
              </a:rPr>
              <a:t> </a:t>
            </a:r>
            <a:r>
              <a:rPr lang="en-US" sz="2900" b="1" dirty="0" err="1">
                <a:solidFill>
                  <a:srgbClr val="7030A0"/>
                </a:solidFill>
              </a:rPr>
              <a:t>hermanos</a:t>
            </a:r>
            <a:r>
              <a:rPr lang="en-US" sz="2900" b="1" dirty="0">
                <a:solidFill>
                  <a:srgbClr val="7030A0"/>
                </a:solidFill>
              </a:rPr>
              <a:t>? — </a:t>
            </a:r>
            <a:r>
              <a:rPr lang="ru-RU" sz="2900" b="1" dirty="0">
                <a:solidFill>
                  <a:srgbClr val="7030A0"/>
                </a:solidFill>
              </a:rPr>
              <a:t>У тебя есть </a:t>
            </a:r>
            <a:r>
              <a:rPr lang="ru-RU" sz="2900" b="1" dirty="0" smtClean="0">
                <a:solidFill>
                  <a:srgbClr val="7030A0"/>
                </a:solidFill>
              </a:rPr>
              <a:t>братья</a:t>
            </a:r>
            <a:r>
              <a:rPr lang="en-US" sz="2900" b="1" dirty="0" smtClean="0">
                <a:solidFill>
                  <a:srgbClr val="7030A0"/>
                </a:solidFill>
              </a:rPr>
              <a:t> </a:t>
            </a:r>
            <a:r>
              <a:rPr lang="ru-RU" sz="2900" b="1" dirty="0" smtClean="0">
                <a:solidFill>
                  <a:srgbClr val="7030A0"/>
                </a:solidFill>
              </a:rPr>
              <a:t>или сестры?</a:t>
            </a:r>
          </a:p>
          <a:p>
            <a:r>
              <a:rPr lang="ru-RU" sz="2900" b="1" dirty="0" smtClean="0">
                <a:solidFill>
                  <a:srgbClr val="7030A0"/>
                </a:solidFill>
              </a:rPr>
              <a:t>¿</a:t>
            </a:r>
            <a:r>
              <a:rPr lang="en-US" sz="2900" b="1" dirty="0" err="1">
                <a:solidFill>
                  <a:srgbClr val="7030A0"/>
                </a:solidFill>
              </a:rPr>
              <a:t>Tienes</a:t>
            </a:r>
            <a:r>
              <a:rPr lang="en-US" sz="2900" b="1" dirty="0">
                <a:solidFill>
                  <a:srgbClr val="7030A0"/>
                </a:solidFill>
              </a:rPr>
              <a:t> </a:t>
            </a:r>
            <a:r>
              <a:rPr lang="en-US" sz="2900" b="1" dirty="0" err="1">
                <a:solidFill>
                  <a:srgbClr val="7030A0"/>
                </a:solidFill>
              </a:rPr>
              <a:t>tiempo</a:t>
            </a:r>
            <a:r>
              <a:rPr lang="en-US" sz="2900" b="1" dirty="0">
                <a:solidFill>
                  <a:srgbClr val="7030A0"/>
                </a:solidFill>
              </a:rPr>
              <a:t>? — </a:t>
            </a:r>
            <a:r>
              <a:rPr lang="ru-RU" sz="2900" b="1" dirty="0">
                <a:solidFill>
                  <a:srgbClr val="7030A0"/>
                </a:solidFill>
              </a:rPr>
              <a:t>У тебя есть время</a:t>
            </a:r>
            <a:r>
              <a:rPr lang="ru-RU" sz="2900" b="1" dirty="0" smtClean="0">
                <a:solidFill>
                  <a:srgbClr val="7030A0"/>
                </a:solidFill>
              </a:rPr>
              <a:t>?</a:t>
            </a:r>
            <a:endParaRPr lang="ru-RU" sz="29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14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994</TotalTime>
  <Words>104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Маша</dc:creator>
  <cp:lastModifiedBy>user</cp:lastModifiedBy>
  <cp:revision>22</cp:revision>
  <dcterms:created xsi:type="dcterms:W3CDTF">2018-12-19T00:06:19Z</dcterms:created>
  <dcterms:modified xsi:type="dcterms:W3CDTF">2019-06-04T20:32:22Z</dcterms:modified>
</cp:coreProperties>
</file>