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20.10.2016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sz="4000" dirty="0" smtClean="0">
                <a:effectLst/>
              </a:rPr>
              <a:t>Разработка АОП в соответствии с требованиями ФГОС образования обучающихся с ОВЗ</a:t>
            </a:r>
            <a:endParaRPr lang="ru-RU" sz="4000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	выявление особых образовательных потребностей обучающихся с умственной отсталостью, обусловленных структурой и глубиной имеющихся у них нарушений, недостатками в физическом и психическом развитии;</a:t>
            </a:r>
          </a:p>
          <a:p>
            <a:r>
              <a:rPr lang="ru-RU" dirty="0" smtClean="0"/>
              <a:t>	осуществление индивидуально ориентированной </a:t>
            </a:r>
            <a:r>
              <a:rPr lang="ru-RU" dirty="0" err="1" smtClean="0"/>
              <a:t>психолого-медико-педагогической</a:t>
            </a:r>
            <a:r>
              <a:rPr lang="ru-RU" dirty="0" smtClean="0"/>
              <a:t> помощи детям с ограниченными возможностями здоровья с учетом особенностей психофизического развития и индивидуальных возможностей обучающихся (в соответствии с рекомендациями </a:t>
            </a:r>
            <a:r>
              <a:rPr lang="ru-RU" dirty="0" err="1" smtClean="0"/>
              <a:t>психолого-медико-педагогического</a:t>
            </a:r>
            <a:r>
              <a:rPr lang="ru-RU" dirty="0" smtClean="0"/>
              <a:t> консилиума)</a:t>
            </a:r>
          </a:p>
          <a:p>
            <a:r>
              <a:rPr lang="ru-RU" dirty="0" smtClean="0"/>
              <a:t>	разработка и реализация индивидуальных учебных планов, организация индивидуальных и групповых занятий для детей с учетом индивидуальных и типологических особенностей психофизического развития и индивидуальных возможностей обучающихся;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Задачи</a:t>
            </a:r>
            <a:r>
              <a:rPr lang="ru-RU" dirty="0" smtClean="0"/>
              <a:t> </a:t>
            </a:r>
            <a:r>
              <a:rPr lang="ru-RU" i="1" dirty="0" smtClean="0"/>
              <a:t>коррекционной</a:t>
            </a:r>
            <a:r>
              <a:rPr lang="ru-RU" dirty="0" smtClean="0"/>
              <a:t> </a:t>
            </a:r>
            <a:r>
              <a:rPr lang="ru-RU" i="1" dirty="0" smtClean="0"/>
              <a:t>работы: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	реализация системы мероприятий по социальной адаптации умственно отсталых детей;</a:t>
            </a:r>
          </a:p>
          <a:p>
            <a:r>
              <a:rPr lang="ru-RU" dirty="0" smtClean="0"/>
              <a:t> 	оказание родителям (законным представителям) детей с ОВЗ консультативной и методической помощи по медицинским, социальным, правовым и другим вопросам, связанным с их воспитанием и обучением.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5.</a:t>
            </a:r>
            <a:r>
              <a:rPr lang="ru-RU" b="1" i="1" dirty="0" smtClean="0"/>
              <a:t> Дополнительным компонентом Программы коррекционной работы является ИПР</a:t>
            </a:r>
            <a:r>
              <a:rPr lang="ru-RU" dirty="0" smtClean="0"/>
              <a:t> – индивидуальная программа реабилитации инвалида, которая разрабатывается только если у ребенка есть официально подтвержденный статус инвалида.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1. Пояснительная записка:</a:t>
            </a:r>
            <a:endParaRPr lang="ru-RU" dirty="0" smtClean="0"/>
          </a:p>
          <a:p>
            <a:r>
              <a:rPr lang="ru-RU" dirty="0" smtClean="0"/>
              <a:t>- обоснование разработки программы (нормативно-правовые основания, психолого-педагогическая характеристика ученика, рекомендации ПМПК);</a:t>
            </a:r>
          </a:p>
          <a:p>
            <a:r>
              <a:rPr lang="ru-RU" dirty="0" smtClean="0"/>
              <a:t>- цели и задачи реализации программы;</a:t>
            </a:r>
          </a:p>
          <a:p>
            <a:r>
              <a:rPr lang="ru-RU" dirty="0" smtClean="0"/>
              <a:t>- краткое описание структуры программы;</a:t>
            </a:r>
          </a:p>
          <a:p>
            <a:r>
              <a:rPr lang="ru-RU" dirty="0" smtClean="0"/>
              <a:t>- механизмы реализации (через взаимодействия педагогов и узких специалистов);</a:t>
            </a:r>
          </a:p>
          <a:p>
            <a:r>
              <a:rPr lang="ru-RU" dirty="0" smtClean="0"/>
              <a:t>- планируемые результаты;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u="sng" dirty="0" smtClean="0"/>
              <a:t>Оформление АОП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АОП составляется для</a:t>
            </a:r>
            <a:r>
              <a:rPr lang="ru-RU" sz="2700" u="sng" dirty="0" smtClean="0"/>
              <a:t> каждого обучающегося с ОВЗ</a:t>
            </a:r>
            <a:r>
              <a:rPr lang="ru-RU" sz="2700" dirty="0" smtClean="0"/>
              <a:t> </a:t>
            </a:r>
            <a:endParaRPr lang="ru-RU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2. Обязательные предметные области</a:t>
            </a:r>
            <a:r>
              <a:rPr lang="ru-RU" dirty="0" smtClean="0"/>
              <a:t>  учебного плана и основные задачи реализации содержания предметных областей (перечислить, сделать ссылку на ООП школы и на примерную АООП, являющуюся основой разработки).</a:t>
            </a:r>
          </a:p>
          <a:p>
            <a:r>
              <a:rPr lang="ru-RU" b="1" dirty="0" smtClean="0"/>
              <a:t>3. Коррекционно-развивающая область</a:t>
            </a:r>
            <a:r>
              <a:rPr lang="ru-RU" dirty="0" smtClean="0"/>
              <a:t> и основные задачи реализации содержания (описать с опорой на АООП соответствующего варианта).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4. План участия</a:t>
            </a:r>
            <a:r>
              <a:rPr lang="ru-RU" dirty="0" smtClean="0"/>
              <a:t> обучающегося во внеурочной деятельности.</a:t>
            </a:r>
          </a:p>
          <a:p>
            <a:r>
              <a:rPr lang="ru-RU" b="1" dirty="0" smtClean="0"/>
              <a:t>5. Программа коррекционной работы</a:t>
            </a:r>
            <a:r>
              <a:rPr lang="ru-RU" dirty="0" smtClean="0"/>
              <a:t> (с включением ИПР по необходимости, если ребенок имеет инвалидность).</a:t>
            </a:r>
          </a:p>
          <a:p>
            <a:r>
              <a:rPr lang="ru-RU" b="1" dirty="0" smtClean="0"/>
              <a:t>6. Система оценки достижения планируемых результатов освоения АОП</a:t>
            </a:r>
            <a:r>
              <a:rPr lang="ru-RU" dirty="0" smtClean="0"/>
              <a:t> (по аналогии с ООП, но с учетом специфических результатов коррекционно-развивающей работы).</a:t>
            </a:r>
          </a:p>
          <a:p>
            <a:r>
              <a:rPr lang="ru-RU" b="1" dirty="0" smtClean="0"/>
              <a:t>7. Условия реализации АОП</a:t>
            </a:r>
            <a:r>
              <a:rPr lang="ru-RU" dirty="0" smtClean="0"/>
              <a:t> (кадровые, материально- технические, </a:t>
            </a:r>
            <a:r>
              <a:rPr lang="ru-RU" dirty="0" err="1" smtClean="0"/>
              <a:t>учебно</a:t>
            </a:r>
            <a:r>
              <a:rPr lang="ru-RU" dirty="0" smtClean="0"/>
              <a:t>- методические).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Пояснительная записка, в которой конкретизируются общие </a:t>
            </a:r>
            <a:r>
              <a:rPr lang="ru-RU" b="1" dirty="0" smtClean="0"/>
              <a:t>цели </a:t>
            </a:r>
            <a:r>
              <a:rPr lang="ru-RU" dirty="0" smtClean="0"/>
              <a:t>образования с учетом специфики учебного предмета, коррекционного курса </a:t>
            </a:r>
            <a:r>
              <a:rPr lang="ru-RU" u="sng" dirty="0" smtClean="0"/>
              <a:t>(Нормативная база, описание особенностей детей данной категории, общая цель предмета).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СТРУКТУРА АДАПТИРОВАННОЙ РАБОЧЕЙ ПРОГРАММЫ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3000" dirty="0" smtClean="0"/>
              <a:t>«Данная  рабочая программа «Мир природы и человека»  для 2 класса предназначена для обучения детей с интеллектуальными    нарушениями. Она разработана на основе:</a:t>
            </a:r>
          </a:p>
          <a:p>
            <a:r>
              <a:rPr lang="ru-RU" sz="3000" dirty="0" smtClean="0"/>
              <a:t> </a:t>
            </a:r>
          </a:p>
          <a:p>
            <a:r>
              <a:rPr lang="ru-RU" sz="3000" dirty="0" smtClean="0"/>
              <a:t>1. </a:t>
            </a:r>
            <a:r>
              <a:rPr lang="ru-RU" sz="3000" b="1" dirty="0" smtClean="0"/>
              <a:t> </a:t>
            </a:r>
            <a:r>
              <a:rPr lang="ru-RU" sz="3000" dirty="0" smtClean="0"/>
              <a:t>Федерального Закона РФ «Об образовании в Российской Федерации»  №  273 от 29.12.2012г. на основе проекта  Федерального образовательного государственного стандарта для детей с умственной отсталостью, на основе примерной ООП;</a:t>
            </a:r>
          </a:p>
          <a:p>
            <a:r>
              <a:rPr lang="ru-RU" sz="3000" dirty="0" smtClean="0"/>
              <a:t>2. Приказ Министерства образования и науки Российской Федерации от 19.12.2014 № 1599 «Об утверждении федерального государственного образовательного стандарта образования обучающихся с умственной отсталостью (интеллектуальными нарушениями)»</a:t>
            </a:r>
          </a:p>
          <a:p>
            <a:r>
              <a:rPr lang="ru-RU" sz="3000" dirty="0" smtClean="0"/>
              <a:t>3. Учебного плана ОУ «</a:t>
            </a:r>
            <a:r>
              <a:rPr lang="ru-RU" sz="3000" dirty="0" err="1" smtClean="0"/>
              <a:t>Луговская</a:t>
            </a:r>
            <a:r>
              <a:rPr lang="ru-RU" sz="3000" dirty="0" smtClean="0"/>
              <a:t> школа» Таврического района Омской области на 2016-2017 учебный год;</a:t>
            </a:r>
          </a:p>
          <a:p>
            <a:r>
              <a:rPr lang="ru-RU" sz="3000" dirty="0" smtClean="0"/>
              <a:t>4.Федерального перечня учебников на 2016-2017 учебный год (Приказ </a:t>
            </a:r>
            <a:r>
              <a:rPr lang="ru-RU" sz="3000" dirty="0" err="1" smtClean="0"/>
              <a:t>Минобрнауки</a:t>
            </a:r>
            <a:r>
              <a:rPr lang="ru-RU" sz="3000" dirty="0" smtClean="0"/>
              <a:t> РФ №253 от 31.03. 2014 года) с изменениями: Приказ </a:t>
            </a:r>
            <a:r>
              <a:rPr lang="ru-RU" sz="3000" dirty="0" err="1" smtClean="0"/>
              <a:t>Минобрнауки</a:t>
            </a:r>
            <a:r>
              <a:rPr lang="ru-RU" sz="3000" dirty="0" smtClean="0"/>
              <a:t> РФ №576 от 08.06.2015 года «О внесении изменений в перечень учебников».</a:t>
            </a:r>
          </a:p>
          <a:p>
            <a:r>
              <a:rPr lang="ru-RU" sz="3000" dirty="0" smtClean="0"/>
              <a:t>5. Положения ОУ «</a:t>
            </a:r>
            <a:r>
              <a:rPr lang="ru-RU" sz="3000" dirty="0" err="1" smtClean="0"/>
              <a:t>Луговская</a:t>
            </a:r>
            <a:r>
              <a:rPr lang="ru-RU" sz="3000" dirty="0" smtClean="0"/>
              <a:t> школа», «О формах, периодичности и порядке текущего контроля, успеваемости и о промежуточной аттестации обучающихся»;</a:t>
            </a:r>
          </a:p>
          <a:p>
            <a:r>
              <a:rPr lang="ru-RU" sz="3000" dirty="0" smtClean="0"/>
              <a:t>6.Положения ОУ «</a:t>
            </a:r>
            <a:r>
              <a:rPr lang="ru-RU" sz="3000" dirty="0" err="1" smtClean="0"/>
              <a:t>Луговская</a:t>
            </a:r>
            <a:r>
              <a:rPr lang="ru-RU" sz="3000" dirty="0" smtClean="0"/>
              <a:t> школа» Таврического района Омской области «О рабочих программах».</a:t>
            </a:r>
          </a:p>
          <a:p>
            <a:r>
              <a:rPr lang="ru-RU" sz="3000" dirty="0" smtClean="0"/>
              <a:t>7. Программы специальных (коррекционных) образовательных учреждений VIII вида: Подготовительный, 1-4 классы  / Под ред. В.В. Воронковой; 5-е издание. - М.: Просвещение, 2011. - 192 с.</a:t>
            </a:r>
          </a:p>
          <a:p>
            <a:r>
              <a:rPr lang="ru-RU" sz="3000" dirty="0" smtClean="0"/>
              <a:t> </a:t>
            </a:r>
          </a:p>
          <a:p>
            <a:r>
              <a:rPr lang="ru-RU" sz="3000" dirty="0" smtClean="0"/>
              <a:t>Рабочая программа ориентирована на учебник по окружающему миру для 2 класса:</a:t>
            </a:r>
          </a:p>
          <a:p>
            <a:r>
              <a:rPr lang="ru-RU" sz="3000" dirty="0" smtClean="0"/>
              <a:t>1.Кудрина С.В. Окружающий мир: учебник. для 2 </a:t>
            </a:r>
            <a:r>
              <a:rPr lang="ru-RU" sz="3000" dirty="0" err="1" smtClean="0"/>
              <a:t>кл</a:t>
            </a:r>
            <a:r>
              <a:rPr lang="ru-RU" sz="3000" dirty="0" smtClean="0"/>
              <a:t>. специальных  (коррекционных) образовательных  учреждений. VIII вида / С.В.Кудрина.  – М.: Гуманитарный. изд. центр ВЛАДОС, 2015».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Пояснительная записка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«Клинико-психологическое изучение выявило большое количество фактов, которые свидетельствуют о том, что дети с нарушением интеллекта иначе, чем их нормально развивающиеся сверстники, воспринимают мир и функционируют в нем: неадекватно, не критично, часто инфантильно. Детям с выраженными нарушениями интеллекта свойственна полная неспособность к отвлечению от конкретной ситуации.</a:t>
            </a:r>
          </a:p>
          <a:p>
            <a:r>
              <a:rPr lang="ru-RU" dirty="0" smtClean="0"/>
              <a:t>Признаки недоразвития обнаруживаются в особенностях речи: такие дети не понимают значения многих слов, особенно тех, которые выражают качества, свойства и отношения предметов, то есть сенсорных эталонов. Для детей с нарушениями интеллекта характерен ограниченный словарный запас, их речь маловыразительна, часто </a:t>
            </a:r>
            <a:r>
              <a:rPr lang="ru-RU" dirty="0" err="1" smtClean="0"/>
              <a:t>аграмматична</a:t>
            </a:r>
            <a:r>
              <a:rPr lang="ru-RU" dirty="0" smtClean="0"/>
              <a:t>.                Суждения бедны и большая их часть без переработки заимствованы у окружающих. Логические процессы на очень низком уровне.</a:t>
            </a:r>
          </a:p>
          <a:p>
            <a:r>
              <a:rPr lang="ru-RU" dirty="0" smtClean="0"/>
              <a:t>Интеллектуальное недоразвитие приводит к нарушению познавательной деятельности. Полноценная познавательная деятельность лежит в основе овладения ребенком социальным опытом, без которого он не сможет стать полноценным членом общества.</a:t>
            </a:r>
          </a:p>
          <a:p>
            <a:r>
              <a:rPr lang="ru-RU" dirty="0" smtClean="0"/>
              <a:t>Для детей этой группы характерна значительная неоднородность нарушенных и сохранных звеньев психической деятельности, а также ярко выраженная неравномерность формирования разных сторон психической деятельности.</a:t>
            </a:r>
          </a:p>
          <a:p>
            <a:r>
              <a:rPr lang="ru-RU" dirty="0" smtClean="0"/>
              <a:t>Нарушение интеллекта обуславливает особенности восприятий и ощущений 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smtClean="0"/>
              <a:t>Описание особенностей детей данной категории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Специфика предмета «</a:t>
            </a:r>
            <a:r>
              <a:rPr lang="ru-RU" b="1" dirty="0" smtClean="0"/>
              <a:t>Мир природы и человека </a:t>
            </a:r>
            <a:r>
              <a:rPr lang="ru-RU" dirty="0" smtClean="0"/>
              <a:t>» состоит в том, что дети с нарушением интеллекта не видит окружающие его предметы и явления, не может сравнивать их, устанавливать сходства и различия, делать обобщения, не может воспринимать наблюдаемые явления и предметы.</a:t>
            </a:r>
          </a:p>
          <a:p>
            <a:r>
              <a:rPr lang="ru-RU" dirty="0" smtClean="0"/>
              <a:t>Значение предмета  состоит также в том, что в ходе его из­учения школьники овладевают основами практико-ориентированных знаний о человеке, природе и обществе, учатся осмысливать причинно-следственные связи в окружающем мире, в том числе на многообразном материале природы и культуры родного края. Предмет обладает широкими возмож­ностями для уточнения и обогащения знаний и представлений о предметах ближайшего окружения у школьников с ОВЗ. Ребенок, получая знания о предметах и явлениях окружающей его действительности, овладевает лексическим запасом родного языка, учится понимать общепринятое  значение слов, правильно употреблять их в речи.</a:t>
            </a:r>
          </a:p>
          <a:p>
            <a:r>
              <a:rPr lang="ru-RU" b="1" i="1" dirty="0" smtClean="0"/>
              <a:t> </a:t>
            </a:r>
            <a:endParaRPr lang="ru-RU" dirty="0" smtClean="0"/>
          </a:p>
          <a:p>
            <a:r>
              <a:rPr lang="ru-RU" b="1" i="1" dirty="0" smtClean="0"/>
              <a:t>Цель </a:t>
            </a:r>
            <a:r>
              <a:rPr lang="ru-RU" dirty="0" smtClean="0"/>
              <a:t>рабочей  программы </a:t>
            </a:r>
            <a:r>
              <a:rPr lang="ru-RU" u="sng" dirty="0" smtClean="0"/>
              <a:t>«Мир природы и человека»</a:t>
            </a:r>
            <a:r>
              <a:rPr lang="ru-RU" dirty="0" smtClean="0"/>
              <a:t> </a:t>
            </a:r>
            <a:r>
              <a:rPr lang="ru-RU" u="sng" dirty="0" smtClean="0"/>
              <a:t>для 2 класса являются:</a:t>
            </a:r>
            <a:endParaRPr lang="ru-RU" dirty="0" smtClean="0"/>
          </a:p>
          <a:p>
            <a:r>
              <a:rPr lang="ru-RU" dirty="0" smtClean="0"/>
              <a:t>— формирование целостной картины мира и осознание ме­ста в нём человека  и личного опыта общения с людьми и природой;</a:t>
            </a:r>
          </a:p>
          <a:p>
            <a:r>
              <a:rPr lang="ru-RU" dirty="0" smtClean="0"/>
              <a:t>— духовно-нравственное развитие и воспитание личности гражданина России в условиях культурного и конфессиональ­ного многообразия российского общества.</a:t>
            </a:r>
          </a:p>
          <a:p>
            <a:r>
              <a:rPr lang="ru-RU" dirty="0" smtClean="0"/>
              <a:t>Содержание рабочей программы  связано с содержанием других учебных предметов, соответствующих требованиям государственного образовательного стандарта - обучение грамоте, развитие речи, ручной труд, математика.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В структуру АОП входят те же образовательные дисциплины, что и в АООП.</a:t>
            </a:r>
          </a:p>
          <a:p>
            <a:r>
              <a:rPr lang="ru-RU" dirty="0" smtClean="0"/>
              <a:t>2. В индивидуальный учебный план и содержательную часть должны быть включены дисциплины, входящие в коррекционную область АООП и являющиеся обязательными для обучающихся с ОВЗ.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Компоненты АОП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2. Общая характеристика учебного предмета, коррекционного курса с учетом особенностей его освоения обучающимися. </a:t>
            </a:r>
            <a:r>
              <a:rPr lang="ru-RU" u="sng" dirty="0" smtClean="0"/>
              <a:t>(Цели и задачи из ФГОС (по предметам)  с.15-20, что формируем, направления работы).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Основными </a:t>
            </a:r>
            <a:r>
              <a:rPr lang="ru-RU" b="1" i="1" dirty="0" smtClean="0"/>
              <a:t>задачами</a:t>
            </a:r>
            <a:r>
              <a:rPr lang="ru-RU" dirty="0" smtClean="0"/>
              <a:t>  реализации содержания рабочей  программы «Мир природы и человека»  для 2 класса</a:t>
            </a:r>
            <a:r>
              <a:rPr lang="ru-RU" b="1" i="1" dirty="0" smtClean="0"/>
              <a:t> </a:t>
            </a:r>
            <a:r>
              <a:rPr lang="ru-RU" dirty="0" smtClean="0"/>
              <a:t>являются:</a:t>
            </a:r>
          </a:p>
          <a:p>
            <a:r>
              <a:rPr lang="ru-RU" dirty="0" smtClean="0"/>
              <a:t>- Формирование представлений об окружающем мире: живой и неживой природе, человеке, месте человека в природе, взаимосвязях человека и общества с природой. </a:t>
            </a:r>
          </a:p>
          <a:p>
            <a:r>
              <a:rPr lang="ru-RU" dirty="0" smtClean="0"/>
              <a:t>- Развитие способности к использованию знаний о живой и неживой природе и сформированных представлений о мире для осмысленной и самостоятельной организации безопасной жизни в конкретных природных и климатических условиях.</a:t>
            </a:r>
          </a:p>
          <a:p>
            <a:r>
              <a:rPr lang="ru-RU" dirty="0" smtClean="0"/>
              <a:t> </a:t>
            </a:r>
          </a:p>
          <a:p>
            <a:r>
              <a:rPr lang="ru-RU" u="sng" dirty="0" smtClean="0"/>
              <a:t>Ценностные ориентиры содержания учебного предмета.</a:t>
            </a:r>
            <a:endParaRPr lang="ru-RU" dirty="0" smtClean="0"/>
          </a:p>
          <a:p>
            <a:pPr lvl="0"/>
            <a:r>
              <a:rPr lang="ru-RU" dirty="0" smtClean="0"/>
              <a:t>Природа как одна из важнейших основ здоровой и гармоничной жизни человека и общества.</a:t>
            </a:r>
          </a:p>
          <a:p>
            <a:pPr lvl="0"/>
            <a:r>
              <a:rPr lang="ru-RU" dirty="0" smtClean="0"/>
              <a:t>Патриотизм как одно из проявлений духовной зрелости человека, выражающейся в любви к России, народу, малой родине, в осознанном желании служить Отечеству.</a:t>
            </a:r>
          </a:p>
          <a:p>
            <a:pPr lvl="0"/>
            <a:r>
              <a:rPr lang="ru-RU" dirty="0" smtClean="0"/>
              <a:t>Труд и творчество как черты развитой личности.</a:t>
            </a:r>
          </a:p>
          <a:p>
            <a:pPr lvl="0"/>
            <a:r>
              <a:rPr lang="ru-RU" dirty="0" smtClean="0"/>
              <a:t>Здоровый образ жизни в единстве составляющих: здоровье физическое и социально-нравственное.</a:t>
            </a:r>
          </a:p>
          <a:p>
            <a:pPr lvl="0"/>
            <a:r>
              <a:rPr lang="ru-RU" dirty="0" smtClean="0"/>
              <a:t>Нравственный выбор и ответственность человека в отношении к природе, историко-культурному наследию, к  самому себе и окружающим людям.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Общая характеристика предмета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Место рабочей  программы «Мир природы и человека»  для 2 класса в учебном плане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Учебный предмет «Мир природы и человека» один  из ведущих общеобразовательных предметов в основной образовательной  программе  для детей с особыми возможностями здоровья,  является начальным звеном формирования естествоведческих знаний, пропедевтическим этапом формирования умений наблюдать, анализировать, взаимодействовать с окружающим миром. Преобладающей формой текущего контроля выступает устный опрос (самостоятельные и практические работы). </a:t>
            </a:r>
          </a:p>
          <a:p>
            <a:r>
              <a:rPr lang="ru-RU" dirty="0" smtClean="0"/>
              <a:t>В соответствии с адаптированной основной образовательной программой школы, рабочая программа по предмету «Мир природы и человека»  во 2 классе  рассчитана на </a:t>
            </a:r>
            <a:r>
              <a:rPr lang="ru-RU" b="1" dirty="0" smtClean="0"/>
              <a:t>35 часов в год при  1 часе в неделю (35 учебных недель).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3. Описание места учебного предмета в учебном плане </a:t>
            </a:r>
            <a:r>
              <a:rPr lang="ru-RU" sz="2700" u="sng" dirty="0" smtClean="0"/>
              <a:t>(часы).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4. Личностные и предметные результаты в учебном плане </a:t>
            </a:r>
            <a:r>
              <a:rPr lang="ru-RU" u="sng" dirty="0" smtClean="0"/>
              <a:t>(ФГОС с 26-35, минимальный и достаточный уровни, т.е. что должен знать и уметь, способы оценивания – связываем с таблицей достижений и оценкой динамики, т.е в нашу сводную таблицу диагностик)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b="1" dirty="0" smtClean="0"/>
              <a:t>Личностные  результаты освоения АООП:</a:t>
            </a:r>
            <a:endParaRPr lang="ru-RU" dirty="0" smtClean="0"/>
          </a:p>
          <a:p>
            <a:r>
              <a:rPr lang="ru-RU" dirty="0" smtClean="0"/>
              <a:t>Личностные результаты включают овладение обучающимися жизненными и социальными компетенциями, необходимыми для решения практико-ориентированных задач и обеспечивающими становление социальных отношений обучающихся в различных средах.</a:t>
            </a:r>
          </a:p>
          <a:p>
            <a:r>
              <a:rPr lang="ru-RU" dirty="0" smtClean="0"/>
              <a:t>Личностные результаты освоения АООП должны отражать: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1) осознание себя как гражданина России; формирование чувства гордости за свою Родину;</a:t>
            </a:r>
          </a:p>
          <a:p>
            <a:r>
              <a:rPr lang="ru-RU" dirty="0" smtClean="0"/>
              <a:t>2) формирование уважительного отношения к иному мнению, истории и культуре других народов;</a:t>
            </a:r>
          </a:p>
          <a:p>
            <a:r>
              <a:rPr lang="ru-RU" dirty="0" smtClean="0"/>
              <a:t>3) развитие адекватных представлений о собственных возможностях, о насущно необходимом жизнеобеспечении;</a:t>
            </a:r>
          </a:p>
          <a:p>
            <a:r>
              <a:rPr lang="ru-RU" dirty="0" smtClean="0"/>
              <a:t>4) овладение начальными навыками адаптации в динамично изменяющемся и развивающемся мире;</a:t>
            </a:r>
          </a:p>
          <a:p>
            <a:r>
              <a:rPr lang="ru-RU" dirty="0" smtClean="0"/>
              <a:t>5) овладение социально-бытовыми умениями, используемыми в повседневной жизни;</a:t>
            </a:r>
          </a:p>
          <a:p>
            <a:r>
              <a:rPr lang="ru-RU" dirty="0" smtClean="0"/>
              <a:t>6) владение навыками коммуникации и принятыми нормами социального взаимодействия;</a:t>
            </a:r>
          </a:p>
          <a:p>
            <a:r>
              <a:rPr lang="ru-RU" dirty="0" smtClean="0"/>
              <a:t>7) способность к осмыслению социального окружения, своего места в нем, принятие соответствующих возрасту ценностей и социальных ролей;</a:t>
            </a:r>
          </a:p>
          <a:p>
            <a:r>
              <a:rPr lang="ru-RU" dirty="0" smtClean="0"/>
              <a:t>8) принятие и освоение социальной роли обучающегося, формирование и развитие социально значимых мотивов учебной деятельности;</a:t>
            </a:r>
          </a:p>
          <a:p>
            <a:r>
              <a:rPr lang="ru-RU" dirty="0" smtClean="0"/>
              <a:t>9) развитие навыков сотрудничества с взрослыми и сверстниками в разных социальных ситуациях;</a:t>
            </a:r>
          </a:p>
          <a:p>
            <a:r>
              <a:rPr lang="ru-RU" dirty="0" smtClean="0"/>
              <a:t>10) формирование эстетических потребностей, ценностей и чувств;</a:t>
            </a:r>
          </a:p>
          <a:p>
            <a:r>
              <a:rPr lang="ru-RU" dirty="0" smtClean="0"/>
              <a:t>11) развитие этических чувств, доброжелательности и эмоционально-нравственной отзывчивости, понимания и сопереживания чувствам других людей;</a:t>
            </a:r>
          </a:p>
          <a:p>
            <a:r>
              <a:rPr lang="ru-RU" dirty="0" smtClean="0"/>
              <a:t>12) формирование установки на безопасный, здоровый образ жизни, наличие мотивации к творческому труду, работе на результат, бережному отношению к материальным и духовным ценностям;</a:t>
            </a:r>
          </a:p>
          <a:p>
            <a:r>
              <a:rPr lang="ru-RU" dirty="0" smtClean="0"/>
              <a:t>13) формирование готовности к самостоятельной жизни.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Планируемые результаты изучения рабочей  программы «</a:t>
            </a:r>
            <a:r>
              <a:rPr lang="ru-RU" sz="2700" dirty="0" smtClean="0"/>
              <a:t>Мир природы и человека»  </a:t>
            </a:r>
            <a:r>
              <a:rPr lang="ru-RU" sz="2700" dirty="0" smtClean="0"/>
              <a:t>для 2 класса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Общими ориентирами в достижении </a:t>
            </a:r>
            <a:r>
              <a:rPr lang="ru-RU" b="1" i="1" dirty="0" smtClean="0"/>
              <a:t>предметных результатов</a:t>
            </a:r>
            <a:r>
              <a:rPr lang="ru-RU" dirty="0" smtClean="0"/>
              <a:t> освоения содержания</a:t>
            </a:r>
          </a:p>
          <a:p>
            <a:r>
              <a:rPr lang="ru-RU" dirty="0" smtClean="0"/>
              <a:t>предмета «Мир природы и человека» выступают:</a:t>
            </a:r>
          </a:p>
          <a:p>
            <a:r>
              <a:rPr lang="ru-RU" dirty="0" smtClean="0"/>
              <a:t>1) знания о предметах и явлениях окружающего мира и умения наблюдать, сравнивать и давать элементарную оценку предметам и явлениям живой и неживой природы;</a:t>
            </a:r>
          </a:p>
          <a:p>
            <a:r>
              <a:rPr lang="ru-RU" dirty="0" smtClean="0"/>
              <a:t>2) знания простейших взаимосвязей и взаимозависимостей между миром живой и неживой природы и умение их устанавливать;</a:t>
            </a:r>
          </a:p>
          <a:p>
            <a:r>
              <a:rPr lang="ru-RU" dirty="0" smtClean="0"/>
              <a:t>3) владение доступными способами изучения природных явлений, процессов и некоторых социальных объектов.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ВРЕМЕННЫЕ ПРЕДСТАВЛЕНИЯ</a:t>
            </a:r>
            <a:endParaRPr lang="ru-RU" dirty="0" smtClean="0"/>
          </a:p>
          <a:p>
            <a:r>
              <a:rPr lang="ru-RU" dirty="0" smtClean="0"/>
              <a:t>Расширение представлений о временах года, формируемых в первом классе, через ознакомление с названиями и основными признаками осенних, зимних, весенних месяцев (на примере личных наблюдений и опытов), углубление представлений о лете как </a:t>
            </a:r>
            <a:r>
              <a:rPr lang="ru-RU" dirty="0" err="1" smtClean="0"/>
              <a:t>времни</a:t>
            </a:r>
            <a:r>
              <a:rPr lang="ru-RU" dirty="0" smtClean="0"/>
              <a:t> года:</a:t>
            </a:r>
          </a:p>
          <a:p>
            <a:r>
              <a:rPr lang="ru-RU" b="1" u="sng" dirty="0" smtClean="0"/>
              <a:t>Сентябрь.</a:t>
            </a:r>
            <a:r>
              <a:rPr lang="ru-RU" dirty="0" smtClean="0"/>
              <a:t> Основные приметы месяца: похолодание, прохладный осенний ветер, смена окраски листьев, начало листопада, последняя гроза, отлет птиц, наступление спячки у змей, ящериц, лягушек, исчезновение насекомых, созревание урожая, сбор грибов и ягод, осенняя одежда людей.</a:t>
            </a:r>
          </a:p>
          <a:p>
            <a:r>
              <a:rPr lang="ru-RU" b="1" u="sng" dirty="0" smtClean="0"/>
              <a:t>Октябрь.</a:t>
            </a:r>
            <a:r>
              <a:rPr lang="ru-RU" dirty="0" smtClean="0"/>
              <a:t> Основные приметы месяца: пасмурная дождливая погода, влажный ветер, листопад, отмирание трав, отлет птиц, заготовка зверями и птицами запасов на зиму, осенние работы в городе или в деревне (подготовка помещений в зиме (постоянное протапливание), уборка листьев, работы в саду и в огороде и т.п.)....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5. Содержание учебного предмета, коррекционного курса </a:t>
            </a:r>
            <a:r>
              <a:rPr lang="ru-RU" sz="2700" u="sng" dirty="0" smtClean="0"/>
              <a:t>(по разделам – с кратким содержанием).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u="sng" dirty="0" smtClean="0"/>
              <a:t>Неживая природа</a:t>
            </a:r>
            <a:endParaRPr lang="ru-RU" dirty="0" smtClean="0"/>
          </a:p>
          <a:p>
            <a:r>
              <a:rPr lang="ru-RU" dirty="0" smtClean="0"/>
              <a:t>Вода - жидкость. Вода не пахнет, не имеет вкуса, прозрачна. Значение воды для жизни растений.</a:t>
            </a:r>
          </a:p>
          <a:p>
            <a:r>
              <a:rPr lang="ru-RU" dirty="0" smtClean="0"/>
              <a:t>Песок, глина, камни. Узнавание объектов по внешнему виду. Свойства (сыпучесть, пластичность, твердость). Использование камней, глины, песка в продуктивной деятель </a:t>
            </a:r>
            <a:r>
              <a:rPr lang="ru-RU" dirty="0" err="1" smtClean="0"/>
              <a:t>ности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Почва в природе (ознакомление с внешним видом, элементарное определение механического состава почвы, значение почвы для роста растений).</a:t>
            </a:r>
          </a:p>
          <a:p>
            <a:r>
              <a:rPr lang="ru-RU" dirty="0" smtClean="0"/>
              <a:t>Вода, почва, песок, глина, камни в природе. Первичное ознакомление с местом воды, почвы, изученных полезных ископаемых в природе.</a:t>
            </a:r>
          </a:p>
          <a:p>
            <a:r>
              <a:rPr lang="ru-RU" b="1" u="sng" dirty="0" smtClean="0"/>
              <a:t>Живая природа</a:t>
            </a:r>
            <a:endParaRPr lang="ru-RU" dirty="0" smtClean="0"/>
          </a:p>
          <a:p>
            <a:r>
              <a:rPr lang="ru-RU" b="1" i="1" dirty="0" smtClean="0"/>
              <a:t>Человек.</a:t>
            </a:r>
            <a:r>
              <a:rPr lang="ru-RU" dirty="0" smtClean="0"/>
              <a:t> </a:t>
            </a:r>
          </a:p>
          <a:p>
            <a:r>
              <a:rPr lang="ru-RU" dirty="0" smtClean="0"/>
              <a:t>Тело человека, внешнее строение. Покровы тела: кожа, ногти, волосы. гигиена кожи, ногтей, волос (мытье, расчесывание, обстригание). Зубы. Гигиена полости рта (чистка зубов, полоскание). </a:t>
            </a:r>
          </a:p>
          <a:p>
            <a:r>
              <a:rPr lang="ru-RU" dirty="0" smtClean="0"/>
              <a:t>Здоровье человека – в здоровом образе жизни (первичное ознакомление): гигиена жилища (проветривание, регулярная уборка), гигиена питания (полноценное и регулярное питание: овощи, фрукты, ягоды, хлеб, молочные продукты, мясо, ряба), личная гигиена (умывание, прием ванной), прогулки и занятия спортом.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МИР ПРИРОДЫ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 smtClean="0"/>
              <a:t>МИР ЛЮДЕЙ</a:t>
            </a:r>
            <a:endParaRPr lang="ru-RU" dirty="0" smtClean="0"/>
          </a:p>
          <a:p>
            <a:r>
              <a:rPr lang="ru-RU" dirty="0" smtClean="0"/>
              <a:t>Человек – член общества. Я - ученик. Деятельность на различных уроках (учебных или игровых занятиях, уро-</a:t>
            </a:r>
          </a:p>
          <a:p>
            <a:r>
              <a:rPr lang="ru-RU" dirty="0" err="1" smtClean="0"/>
              <a:t>ках</a:t>
            </a:r>
            <a:r>
              <a:rPr lang="ru-RU" dirty="0" smtClean="0"/>
              <a:t> и во внеурочное время). Правила поведения ученика в школе. Подготовка портфеля, своего внешнего вида к школе.</a:t>
            </a:r>
          </a:p>
          <a:p>
            <a:r>
              <a:rPr lang="ru-RU" dirty="0" smtClean="0"/>
              <a:t>Профессии людей работающих в школе. Названия профессий. Основные выполняемые обязанности. Правила общения с учителями-предметниками, работниками столовой, медпункта, нянечками и работниками гардероба. Участие в совместном труде.</a:t>
            </a:r>
          </a:p>
          <a:p>
            <a:r>
              <a:rPr lang="ru-RU" b="1" u="sng" dirty="0" smtClean="0"/>
              <a:t>Ближайшее окружение</a:t>
            </a:r>
            <a:endParaRPr lang="ru-RU" dirty="0" smtClean="0"/>
          </a:p>
          <a:p>
            <a:r>
              <a:rPr lang="ru-RU" b="1" i="1" dirty="0" smtClean="0"/>
              <a:t>Семья.</a:t>
            </a:r>
            <a:r>
              <a:rPr lang="ru-RU" dirty="0" smtClean="0"/>
              <a:t> Бабушки и дедушки. Родители. Место работы родителей. Дети. Дружеские отношения братьев и сестер. Дни рождения членов семьи. Фамилии, имена членов семьи. Соседи. Друзья. Квартира своя, соседей. Дом, внешний вид, количество этажей, свой этаж. Домашний адрес.</a:t>
            </a:r>
          </a:p>
          <a:p>
            <a:r>
              <a:rPr lang="ru-RU" b="1" i="1" dirty="0" smtClean="0"/>
              <a:t>Школа.</a:t>
            </a:r>
            <a:r>
              <a:rPr lang="ru-RU" dirty="0" smtClean="0"/>
              <a:t> Адрес школы, ее внешний вид, пришкольная территория. Нахождение своего класса, туалетной комнаты, столовой, музыкального и спортивного залов, медкабинета. </a:t>
            </a:r>
          </a:p>
          <a:p>
            <a:r>
              <a:rPr lang="ru-RU" b="1" u="sng" dirty="0" smtClean="0"/>
              <a:t>Дальнее окружение. Учреждения.</a:t>
            </a:r>
            <a:endParaRPr lang="ru-RU" dirty="0" smtClean="0"/>
          </a:p>
          <a:p>
            <a:r>
              <a:rPr lang="ru-RU" dirty="0" smtClean="0"/>
              <a:t>Книжный магазин. Обувной магазин. Аптека. Назначение учреждения. Устройство (здание, отделы, вывески, витрины, ценники, пропускные системы). Основные профессии людей, работающих в учреждении. Особенности организации взаимодействия посетителей с сотрудниками учреждения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МИР ЛЮДЕЙ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i="1" dirty="0" smtClean="0"/>
              <a:t>Предупреждение заболеваний и травм.</a:t>
            </a:r>
            <a:r>
              <a:rPr lang="ru-RU" dirty="0" smtClean="0"/>
              <a:t> Действия в случае раны, занозы. Обращение за помощью к учителю. Описание ситуации приведшей к травме и своего состояния (что и где болит), поведение при оказании медицинской помощи.</a:t>
            </a:r>
          </a:p>
          <a:p>
            <a:r>
              <a:rPr lang="ru-RU" b="1" i="1" dirty="0" smtClean="0"/>
              <a:t>Безопасное поведение в природе</a:t>
            </a:r>
            <a:r>
              <a:rPr lang="ru-RU" dirty="0" smtClean="0"/>
              <a:t>. Правила поведения человека при контакте с домашним животным (не дразнить, чужих животных не трогать, не бежать, не махать руками). Правила поведения человека с диким животным в зоопарке (не дразнить, не кормить и не гладить, не подходить близко к клеткам в природе (кормить птиц, белочек из кормушки).</a:t>
            </a:r>
          </a:p>
          <a:p>
            <a:r>
              <a:rPr lang="ru-RU" b="1" i="1" dirty="0" smtClean="0"/>
              <a:t>Правила поведение в лесу</a:t>
            </a:r>
            <a:r>
              <a:rPr lang="ru-RU" dirty="0" smtClean="0"/>
              <a:t> (без взрослых не ходить в лес, не шуметь, не трогать и не пробовать незнакомые растения и грибы, не рвать цветы и не ломать ветки, а наблюдать, слушать, вдыхать аромат цветов, зарисовывать).</a:t>
            </a:r>
          </a:p>
          <a:p>
            <a:r>
              <a:rPr lang="ru-RU" b="1" i="1" dirty="0" smtClean="0"/>
              <a:t>Правила поведения на воде</a:t>
            </a:r>
            <a:r>
              <a:rPr lang="ru-RU" dirty="0" smtClean="0"/>
              <a:t> (купаться в сопровождении взрослых, далеко в воду не заходить, долго не купаться, в воду заходить спокойно, не прыгать).</a:t>
            </a:r>
          </a:p>
          <a:p>
            <a:r>
              <a:rPr lang="ru-RU" b="1" i="1" dirty="0" smtClean="0"/>
              <a:t>Безопасное поведение в обществе.</a:t>
            </a:r>
            <a:r>
              <a:rPr lang="ru-RU" dirty="0" smtClean="0"/>
              <a:t> Правила поведения с незнакомыми людьми (никуда с незнакомыми людьми не ходить, вежливо отказываться от угощения и игрушек, стараться скорее вернуться к сопровождающему взрослому).</a:t>
            </a:r>
          </a:p>
          <a:p>
            <a:r>
              <a:rPr lang="ru-RU" b="1" i="1" dirty="0" smtClean="0"/>
              <a:t>Правила безопасного поведения в общественном транспорте</a:t>
            </a:r>
            <a:r>
              <a:rPr lang="ru-RU" dirty="0" smtClean="0"/>
              <a:t> (спокойно ждать транспорт на остановке, сходить и заходить в транспорт, внимательно смотря под ноги, не бежать, не шуметь и не возиться в салоне транспортного средства, по возможности сидеть при движении или держаться за поручни).</a:t>
            </a:r>
          </a:p>
          <a:p>
            <a:r>
              <a:rPr lang="ru-RU" b="1" u="sng" dirty="0" smtClean="0"/>
              <a:t>Повторение.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БЕЗОПАСНОЕ ПОВЕДЕНИЕ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«Коррекционно-развивающая область является обязательной частью внеурочной деятельности, поддерживающей процесс освоения содержания АООП НОО. Содержание коррекционно-развивающей работы для каждого обучающегося определяется с учетом его особых образовательных потребностей на основе рекомендаций ПМПК, ИПР»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7200" b="1" dirty="0" smtClean="0"/>
              <a:t>№</a:t>
            </a:r>
          </a:p>
          <a:p>
            <a:r>
              <a:rPr lang="ru-RU" sz="7200" b="1" dirty="0" smtClean="0"/>
              <a:t>Раздел, тема урока</a:t>
            </a:r>
          </a:p>
          <a:p>
            <a:r>
              <a:rPr lang="ru-RU" sz="7200" b="1" dirty="0" smtClean="0"/>
              <a:t>Кол/час</a:t>
            </a:r>
          </a:p>
          <a:p>
            <a:r>
              <a:rPr lang="ru-RU" sz="7200" b="1" dirty="0" smtClean="0"/>
              <a:t>Дата по плану</a:t>
            </a:r>
          </a:p>
          <a:p>
            <a:r>
              <a:rPr lang="ru-RU" sz="7200" b="1" dirty="0" smtClean="0"/>
              <a:t>Дата по факту</a:t>
            </a:r>
          </a:p>
          <a:p>
            <a:r>
              <a:rPr lang="ru-RU" sz="7200" b="1" dirty="0" smtClean="0"/>
              <a:t>Основные виды деятельности (</a:t>
            </a:r>
            <a:r>
              <a:rPr lang="ru-RU" sz="7200" b="1" u="sng" dirty="0" smtClean="0"/>
              <a:t>САМАЯ ВАЖНАЯ </a:t>
            </a:r>
            <a:r>
              <a:rPr lang="ru-RU" sz="7200" b="1" u="sng" dirty="0" smtClean="0"/>
              <a:t>!!!!)</a:t>
            </a:r>
            <a:endParaRPr lang="ru-RU" sz="7200" dirty="0" smtClean="0"/>
          </a:p>
          <a:p>
            <a:r>
              <a:rPr lang="ru-RU" sz="7200" dirty="0" smtClean="0"/>
              <a:t>Записываем все то, что будет делать ребенок</a:t>
            </a:r>
          </a:p>
          <a:p>
            <a:r>
              <a:rPr lang="ru-RU" sz="7200" dirty="0" smtClean="0"/>
              <a:t> </a:t>
            </a:r>
            <a:r>
              <a:rPr lang="ru-RU" sz="7200" b="1" u="sng" dirty="0" smtClean="0"/>
              <a:t>ПРИМЕР:</a:t>
            </a:r>
            <a:endParaRPr lang="ru-RU" sz="7200" dirty="0" smtClean="0"/>
          </a:p>
          <a:p>
            <a:r>
              <a:rPr lang="ru-RU" sz="7200" dirty="0" smtClean="0"/>
              <a:t>- обводка и штриховка предметов разными цветами, слушание учителя, выполнение упражнения №12, выполнение действий по образцу, анализ моделей, сравнивание предметов.</a:t>
            </a:r>
          </a:p>
          <a:p>
            <a:r>
              <a:rPr lang="ru-RU" sz="7200" dirty="0" smtClean="0"/>
              <a:t>Работа с раздаточным материалом. </a:t>
            </a:r>
          </a:p>
          <a:p>
            <a:r>
              <a:rPr lang="ru-RU" sz="7200" dirty="0" smtClean="0"/>
              <a:t>Самооценка.</a:t>
            </a:r>
          </a:p>
          <a:p>
            <a:r>
              <a:rPr lang="ru-RU" sz="7200" dirty="0" smtClean="0"/>
              <a:t> и т.д.</a:t>
            </a:r>
          </a:p>
          <a:p>
            <a:endParaRPr lang="ru-RU" b="1" dirty="0" smtClean="0"/>
          </a:p>
          <a:p>
            <a:r>
              <a:rPr lang="ru-RU" b="1" dirty="0" smtClean="0"/>
              <a:t> </a:t>
            </a:r>
          </a:p>
          <a:p>
            <a:r>
              <a:rPr lang="ru-RU" b="1" dirty="0" smtClean="0"/>
              <a:t> </a:t>
            </a:r>
          </a:p>
          <a:p>
            <a:r>
              <a:rPr lang="ru-RU" b="1" dirty="0" smtClean="0"/>
              <a:t> </a:t>
            </a:r>
          </a:p>
          <a:p>
            <a:r>
              <a:rPr lang="ru-RU" b="1" dirty="0" smtClean="0"/>
              <a:t> </a:t>
            </a:r>
          </a:p>
          <a:p>
            <a:r>
              <a:rPr lang="ru-RU" b="1" dirty="0" smtClean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6. Тематическое планирование с определением </a:t>
            </a:r>
            <a:r>
              <a:rPr lang="ru-RU" sz="2700" u="sng" dirty="0" smtClean="0"/>
              <a:t>основных видов учебной деятельности обучающихся.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/>
              <a:t>Список литературы</a:t>
            </a:r>
            <a:endParaRPr lang="ru-RU" dirty="0" smtClean="0"/>
          </a:p>
          <a:p>
            <a:pPr lvl="0"/>
            <a:r>
              <a:rPr lang="ru-RU" dirty="0" err="1" smtClean="0"/>
              <a:t>Брыкина</a:t>
            </a:r>
            <a:r>
              <a:rPr lang="ru-RU" dirty="0" smtClean="0"/>
              <a:t> Н.Т., </a:t>
            </a:r>
            <a:r>
              <a:rPr lang="ru-RU" dirty="0" err="1" smtClean="0"/>
              <a:t>Жиренко</a:t>
            </a:r>
            <a:r>
              <a:rPr lang="ru-RU" dirty="0" smtClean="0"/>
              <a:t> О.Е., </a:t>
            </a:r>
            <a:r>
              <a:rPr lang="ru-RU" dirty="0" err="1" smtClean="0"/>
              <a:t>Барылкина</a:t>
            </a:r>
            <a:r>
              <a:rPr lang="ru-RU" dirty="0" smtClean="0"/>
              <a:t> Л.П. «Нестандартные и интегрированные уроки по курсу «Окружающий мир».М.: </a:t>
            </a:r>
            <a:r>
              <a:rPr lang="ru-RU" dirty="0" err="1" smtClean="0"/>
              <a:t>Вако</a:t>
            </a:r>
            <a:r>
              <a:rPr lang="ru-RU" dirty="0" smtClean="0"/>
              <a:t>, 2004</a:t>
            </a:r>
          </a:p>
          <a:p>
            <a:pPr lvl="0"/>
            <a:r>
              <a:rPr lang="ru-RU" dirty="0" err="1" smtClean="0"/>
              <a:t>Ковалько</a:t>
            </a:r>
            <a:r>
              <a:rPr lang="ru-RU" dirty="0" smtClean="0"/>
              <a:t>, В.И.  Школа физкультминуток (1-4классы): практические разработки физкультминуток, гимнастических комплексов, подвижных игр для младших школьников.- М.: ВАКО, 2005.- 208с.</a:t>
            </a:r>
          </a:p>
          <a:p>
            <a:pPr lvl="0"/>
            <a:r>
              <a:rPr lang="ru-RU" dirty="0" smtClean="0"/>
              <a:t>По дорожке в первый класс. Развитие речи: Методические рекомендации по подготовке детей к школе/ Хорошавина Г.Г-  </a:t>
            </a:r>
            <a:r>
              <a:rPr lang="ru-RU" dirty="0" err="1" smtClean="0"/>
              <a:t>Йошкор</a:t>
            </a:r>
            <a:r>
              <a:rPr lang="ru-RU" dirty="0" smtClean="0"/>
              <a:t>- Ола: Педагогическая инициатива, 2005.- 48с.</a:t>
            </a:r>
          </a:p>
          <a:p>
            <a:pPr lvl="0"/>
            <a:r>
              <a:rPr lang="ru-RU" dirty="0" smtClean="0"/>
              <a:t>Программы специальных (коррекционных) образовательных учреждений VIII вида: Подготовительный, 1-4 классы  / Под ред. В.В. Воронковой; 5-е издание. - М.: Просвещение, 2011. - 192 с.</a:t>
            </a:r>
          </a:p>
          <a:p>
            <a:pPr lvl="0"/>
            <a:r>
              <a:rPr lang="ru-RU" dirty="0" smtClean="0"/>
              <a:t>Кудрина С.В. Окружающий мир: учебник. для 2 </a:t>
            </a:r>
            <a:r>
              <a:rPr lang="ru-RU" dirty="0" err="1" smtClean="0"/>
              <a:t>кл</a:t>
            </a:r>
            <a:r>
              <a:rPr lang="ru-RU" dirty="0" smtClean="0"/>
              <a:t>. специальных  (коррекционных) образовательных  учреждений. VIII вида / С.В.Кудрина.  – М.: Гуманитарный. изд. центр ВЛАДОС, 2015.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7. Описание материально-технического обеспечения образовательной деятельности </a:t>
            </a:r>
            <a:r>
              <a:rPr lang="ru-RU" sz="2400" u="sng" dirty="0" smtClean="0"/>
              <a:t>(учебники, список литературы).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 Иллюстрации, таблицы (демонстрирующие готовые изображения, методику их получения);</a:t>
            </a:r>
          </a:p>
          <a:p>
            <a:r>
              <a:rPr lang="ru-RU" dirty="0" smtClean="0"/>
              <a:t>2. Трафареты; таблицы; опорные слова по теме;</a:t>
            </a:r>
          </a:p>
          <a:p>
            <a:r>
              <a:rPr lang="ru-RU" dirty="0" smtClean="0"/>
              <a:t>3. Учебные модели;</a:t>
            </a:r>
          </a:p>
          <a:p>
            <a:r>
              <a:rPr lang="ru-RU" dirty="0" smtClean="0"/>
              <a:t>4. DVD-фильмы;</a:t>
            </a:r>
          </a:p>
          <a:p>
            <a:r>
              <a:rPr lang="ru-RU" dirty="0" smtClean="0"/>
              <a:t>5. Раздаточные карточки;</a:t>
            </a:r>
          </a:p>
          <a:p>
            <a:r>
              <a:rPr lang="ru-RU" dirty="0" smtClean="0"/>
              <a:t>6. Проектор; интерактивная доска;</a:t>
            </a:r>
          </a:p>
          <a:p>
            <a:r>
              <a:rPr lang="ru-RU" dirty="0" smtClean="0"/>
              <a:t>7. Графический планшет;</a:t>
            </a:r>
          </a:p>
          <a:p>
            <a:r>
              <a:rPr lang="ru-RU" dirty="0" smtClean="0"/>
              <a:t>8. </a:t>
            </a:r>
            <a:r>
              <a:rPr lang="ru-RU" dirty="0" err="1" smtClean="0"/>
              <a:t>Мультимедийные</a:t>
            </a:r>
            <a:r>
              <a:rPr lang="ru-RU" dirty="0" smtClean="0"/>
              <a:t> образовательные программы</a:t>
            </a:r>
          </a:p>
          <a:p>
            <a:r>
              <a:rPr lang="ru-RU" dirty="0" smtClean="0"/>
              <a:t>9. Компьютер.</a:t>
            </a:r>
          </a:p>
          <a:p>
            <a:r>
              <a:rPr lang="ru-RU" smtClean="0"/>
              <a:t>10.Лабораторные </a:t>
            </a:r>
            <a:r>
              <a:rPr lang="ru-RU" dirty="0" smtClean="0"/>
              <a:t>принадлежности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Для реализации программного содержания используются следующие </a:t>
            </a:r>
            <a:r>
              <a:rPr lang="ru-RU" sz="2200" dirty="0" err="1" smtClean="0"/>
              <a:t>учебно</a:t>
            </a:r>
            <a:r>
              <a:rPr lang="ru-RU" sz="2200" dirty="0" smtClean="0"/>
              <a:t> - методические и технические</a:t>
            </a:r>
            <a:br>
              <a:rPr lang="ru-RU" sz="2200" dirty="0" smtClean="0"/>
            </a:br>
            <a:r>
              <a:rPr lang="ru-RU" sz="2200" dirty="0" smtClean="0"/>
              <a:t>средства обучения: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«Часть Учебного плана, формируемая участниками образовательных отношений, включает часы на внеурочную деятельность (10 часов в неделю), предназначенные для реализации направлений внеурочной деятельности (не более 5 часов в неделю), </a:t>
            </a:r>
            <a:r>
              <a:rPr lang="ru-RU" u="sng" dirty="0" smtClean="0"/>
              <a:t>и часы на коррекционно-развивающую область (не менее 5 часов в неделю)…»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3. Описание (план) участия ребенка с ОВЗ во внеурочной деятельности, в программе духовно-нравственного развития, в программе формирования экологической культуры, здорового и безопасного образа жизни.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« - формирование общей культуры, обеспечивающей разностороннее развитие их личности (нравственно-эстетическое, социально-личностное, интеллектуальное, физическое);</a:t>
            </a:r>
          </a:p>
          <a:p>
            <a:r>
              <a:rPr lang="ru-RU" dirty="0" smtClean="0"/>
              <a:t>- охрана и укрепление физического и психического здоровья детей, в том числе их социального и эмоционального благополучия;</a:t>
            </a:r>
          </a:p>
          <a:p>
            <a:r>
              <a:rPr lang="ru-RU" dirty="0" smtClean="0"/>
              <a:t>- формирование основ гражданской идентичности и мировоззрения обучающихся в соответствии с принятыми в семье и обществе духовно-нравственными и </a:t>
            </a:r>
            <a:r>
              <a:rPr lang="ru-RU" dirty="0" err="1" smtClean="0"/>
              <a:t>социокультурными</a:t>
            </a:r>
            <a:r>
              <a:rPr lang="ru-RU" dirty="0" smtClean="0"/>
              <a:t> ценностями; …»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4.  </a:t>
            </a:r>
            <a:r>
              <a:rPr lang="ru-RU" b="1" i="1" dirty="0" smtClean="0"/>
              <a:t>Программа коррекционной работы.</a:t>
            </a:r>
            <a:endParaRPr lang="ru-RU" dirty="0" smtClean="0"/>
          </a:p>
          <a:p>
            <a:r>
              <a:rPr lang="ru-RU" dirty="0" smtClean="0"/>
              <a:t>Структура этой программы в Стандарте для детей с ОВЗ практически совпадает с программой, ранее разрабатывающейся образовательными организациями при введении ФГОС НОО.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1. </a:t>
            </a:r>
            <a:r>
              <a:rPr lang="ru-RU" b="1" i="1" dirty="0" smtClean="0"/>
              <a:t>Диагностическая</a:t>
            </a:r>
            <a:r>
              <a:rPr lang="ru-RU" dirty="0" smtClean="0"/>
              <a:t> </a:t>
            </a:r>
            <a:r>
              <a:rPr lang="ru-RU" b="1" i="1" dirty="0" smtClean="0"/>
              <a:t>работа</a:t>
            </a:r>
            <a:r>
              <a:rPr lang="ru-RU" dirty="0" smtClean="0"/>
              <a:t>, которая обеспечивает выявление особенностей развития и здоровья обучающихся с умственной отсталостью с целью создания благоприятных условий для овладения ими содержанием основной образовательной программы.</a:t>
            </a:r>
          </a:p>
          <a:p>
            <a:r>
              <a:rPr lang="ru-RU" dirty="0" smtClean="0"/>
              <a:t>2. </a:t>
            </a:r>
            <a:r>
              <a:rPr lang="ru-RU" b="1" i="1" dirty="0" smtClean="0"/>
              <a:t>Коррекционно-развивающая</a:t>
            </a:r>
            <a:r>
              <a:rPr lang="ru-RU" dirty="0" smtClean="0"/>
              <a:t> </a:t>
            </a:r>
            <a:r>
              <a:rPr lang="ru-RU" b="1" i="1" dirty="0" smtClean="0"/>
              <a:t>работа</a:t>
            </a:r>
            <a:r>
              <a:rPr lang="ru-RU" dirty="0" smtClean="0"/>
              <a:t> обеспечивает организацию мероприятий, способствующих личностному развитию учащихся, коррекции недостатков в психическом развитии и освоению ими содержания образования.</a:t>
            </a:r>
          </a:p>
          <a:p>
            <a:r>
              <a:rPr lang="ru-RU" dirty="0" smtClean="0"/>
              <a:t>3. </a:t>
            </a:r>
            <a:r>
              <a:rPr lang="ru-RU" b="1" i="1" dirty="0" smtClean="0"/>
              <a:t>Консультативная</a:t>
            </a:r>
            <a:r>
              <a:rPr lang="ru-RU" dirty="0" smtClean="0"/>
              <a:t> </a:t>
            </a:r>
            <a:r>
              <a:rPr lang="ru-RU" b="1" i="1" dirty="0" smtClean="0"/>
              <a:t>работа</a:t>
            </a:r>
            <a:r>
              <a:rPr lang="ru-RU" dirty="0" smtClean="0"/>
              <a:t> обеспечивает непрерывность специального сопровождения детей с ограниченными возможностями здоровья и их семей по вопросам реализации дифференцированных психолого-педагогических условий обучения, воспитания, коррекции, развития и социализации обучающихся.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/>
              <a:t>Основными направлениями</a:t>
            </a:r>
            <a:r>
              <a:rPr lang="ru-RU" sz="2800" dirty="0" smtClean="0"/>
              <a:t> коррекционной работы являются: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4. </a:t>
            </a:r>
            <a:r>
              <a:rPr lang="ru-RU" b="1" i="1" dirty="0" smtClean="0"/>
              <a:t>Информационно-просветительская</a:t>
            </a:r>
            <a:r>
              <a:rPr lang="ru-RU" dirty="0" smtClean="0"/>
              <a:t> </a:t>
            </a:r>
            <a:r>
              <a:rPr lang="ru-RU" b="1" i="1" dirty="0" smtClean="0"/>
              <a:t>работа</a:t>
            </a:r>
            <a:r>
              <a:rPr lang="ru-RU" dirty="0" smtClean="0"/>
              <a:t> предполагает осуществление разъяснительной деятельности в отношении педагогов и родителей по вопросам, связанным с особенностями осуществления процесса обучения и воспитания умственно отсталых учащихся, взаимодействия с педагогами и сверстниками, их родителями (законными представителями), и др.</a:t>
            </a:r>
          </a:p>
          <a:p>
            <a:r>
              <a:rPr lang="ru-RU" dirty="0" smtClean="0"/>
              <a:t>5. </a:t>
            </a:r>
            <a:r>
              <a:rPr lang="ru-RU" b="1" i="1" dirty="0" smtClean="0"/>
              <a:t>Социально-педагогическое</a:t>
            </a:r>
            <a:r>
              <a:rPr lang="ru-RU" dirty="0" smtClean="0"/>
              <a:t> </a:t>
            </a:r>
            <a:r>
              <a:rPr lang="ru-RU" b="1" i="1" dirty="0" smtClean="0"/>
              <a:t>сопровождение</a:t>
            </a:r>
            <a:r>
              <a:rPr lang="ru-RU" dirty="0" smtClean="0"/>
              <a:t> представляет собой взаимодействие социального педагога и воспитанника и/или его родителей, направленное на создание условий и обеспечение наиболее целесообразной помощи и поддержки.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84</TotalTime>
  <Words>2378</Words>
  <PresentationFormat>Экран (4:3)</PresentationFormat>
  <Paragraphs>184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Открытая</vt:lpstr>
      <vt:lpstr>   Разработка АОП в соответствии с требованиями ФГОС образования обучающихся с ОВЗ</vt:lpstr>
      <vt:lpstr>Компоненты АОП</vt:lpstr>
      <vt:lpstr>Слайд 3</vt:lpstr>
      <vt:lpstr>Слайд 4</vt:lpstr>
      <vt:lpstr>Слайд 5</vt:lpstr>
      <vt:lpstr>Слайд 6</vt:lpstr>
      <vt:lpstr>Слайд 7</vt:lpstr>
      <vt:lpstr>Основными направлениями коррекционной работы являются: </vt:lpstr>
      <vt:lpstr>Слайд 9</vt:lpstr>
      <vt:lpstr>Задачи коррекционной работы: </vt:lpstr>
      <vt:lpstr>Слайд 11</vt:lpstr>
      <vt:lpstr>Слайд 12</vt:lpstr>
      <vt:lpstr>Оформление АОП АОП составляется для каждого обучающегося с ОВЗ </vt:lpstr>
      <vt:lpstr>Слайд 14</vt:lpstr>
      <vt:lpstr>Слайд 15</vt:lpstr>
      <vt:lpstr> СТРУКТУРА АДАПТИРОВАННОЙ РАБОЧЕЙ ПРОГРАММЫ </vt:lpstr>
      <vt:lpstr>Пояснительная записка</vt:lpstr>
      <vt:lpstr>Описание особенностей детей данной категории</vt:lpstr>
      <vt:lpstr>Слайд 19</vt:lpstr>
      <vt:lpstr>Слайд 20</vt:lpstr>
      <vt:lpstr>Общая характеристика предмета </vt:lpstr>
      <vt:lpstr> 3. Описание места учебного предмета в учебном плане (часы). </vt:lpstr>
      <vt:lpstr>Слайд 23</vt:lpstr>
      <vt:lpstr> Планируемые результаты изучения рабочей  программы «Мир природы и человека»  для 2 класса </vt:lpstr>
      <vt:lpstr>Слайд 25</vt:lpstr>
      <vt:lpstr> 5. Содержание учебного предмета, коррекционного курса (по разделам – с кратким содержанием). </vt:lpstr>
      <vt:lpstr>МИР ПРИРОДЫ </vt:lpstr>
      <vt:lpstr>МИР ЛЮДЕЙ </vt:lpstr>
      <vt:lpstr> БЕЗОПАСНОЕ ПОВЕДЕНИЕ </vt:lpstr>
      <vt:lpstr> 6. Тематическое планирование с определением основных видов учебной деятельности обучающихся. </vt:lpstr>
      <vt:lpstr> 7. Описание материально-технического обеспечения образовательной деятельности (учебники, список литературы). </vt:lpstr>
      <vt:lpstr>  Для реализации программного содержания используются следующие учебно - методические и технические средства обучения: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Разработка АОП в соответствии с требованиями ФГОС образования обучающихся с ОВЗ</dc:title>
  <dc:creator>Татьяна</dc:creator>
  <cp:lastModifiedBy>Цыпун Данил</cp:lastModifiedBy>
  <cp:revision>8</cp:revision>
  <dcterms:created xsi:type="dcterms:W3CDTF">2016-10-20T03:57:23Z</dcterms:created>
  <dcterms:modified xsi:type="dcterms:W3CDTF">2016-10-20T16:15:38Z</dcterms:modified>
</cp:coreProperties>
</file>